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8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4BBB4C-B511-44E1-802E-37C8075C5447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5498B6C-8BF0-4393-B2AA-D409F2FF7F8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877272"/>
            <a:ext cx="6400800" cy="910952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Управление финансов администрации Гаврилов-Ямского муниципального района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2130425"/>
            <a:ext cx="5542384" cy="1470025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Школа финансовой грамотности </a:t>
            </a:r>
            <a:endParaRPr lang="ru-RU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1"/>
            <a:ext cx="1878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018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332656"/>
            <a:ext cx="6462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… способность принимать эффективные решения в различных финансовых контекстах</a:t>
            </a:r>
          </a:p>
          <a:p>
            <a:endParaRPr lang="ru-RU" b="1" dirty="0" smtClean="0"/>
          </a:p>
          <a:p>
            <a:r>
              <a:rPr lang="ru-RU" b="1" dirty="0" smtClean="0"/>
              <a:t>Акцент на повседневные ситуации решения собственных и семейных финансовых вопросов:</a:t>
            </a:r>
          </a:p>
          <a:p>
            <a:r>
              <a:rPr lang="ru-RU" b="1" dirty="0" smtClean="0">
                <a:sym typeface="Wingdings"/>
              </a:rPr>
              <a:t>покупка товаров и услуг;</a:t>
            </a:r>
          </a:p>
          <a:p>
            <a:r>
              <a:rPr lang="ru-RU" b="1" dirty="0" smtClean="0">
                <a:sym typeface="Wingdings"/>
              </a:rPr>
              <a:t>управление семейным бюджетом;</a:t>
            </a:r>
          </a:p>
          <a:p>
            <a:r>
              <a:rPr lang="ru-RU" b="1" dirty="0" smtClean="0">
                <a:sym typeface="Wingdings"/>
              </a:rPr>
              <a:t>планирование финансовых дел и др.</a:t>
            </a:r>
            <a:endParaRPr lang="ru-RU" b="1" dirty="0"/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12062"/>
            <a:ext cx="5391522" cy="3619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51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506052"/>
            <a:ext cx="63847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Планирование и управление финансами 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Размышления над финансовыми вопросами, находящимися за пределами настоящего момента</a:t>
            </a:r>
          </a:p>
          <a:p>
            <a:pPr algn="ctr"/>
            <a:r>
              <a:rPr lang="ru-RU" b="1" dirty="0" smtClean="0">
                <a:sym typeface="Wingdings"/>
              </a:rPr>
              <a:t>ближайшие и долговременные нужды;</a:t>
            </a:r>
          </a:p>
          <a:p>
            <a:pPr algn="ctr"/>
            <a:r>
              <a:rPr lang="ru-RU" b="1" dirty="0" smtClean="0">
                <a:sym typeface="Wingdings"/>
              </a:rPr>
              <a:t>карьера;</a:t>
            </a:r>
          </a:p>
          <a:p>
            <a:pPr algn="ctr"/>
            <a:r>
              <a:rPr lang="ru-RU" b="1" dirty="0" smtClean="0">
                <a:sym typeface="Wingdings"/>
              </a:rPr>
              <a:t>выбор пенсии;</a:t>
            </a:r>
          </a:p>
          <a:p>
            <a:pPr algn="ctr"/>
            <a:r>
              <a:rPr lang="ru-RU" b="1" dirty="0" smtClean="0">
                <a:sym typeface="Wingdings"/>
              </a:rPr>
              <a:t>расходы и накопления.</a:t>
            </a:r>
            <a:endParaRPr lang="ru-RU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52" y="3331196"/>
            <a:ext cx="6312767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75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124744"/>
            <a:ext cx="63367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Риски и вознаграждения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>
                <a:sym typeface="Wingdings"/>
              </a:rPr>
              <a:t>процентные ставки;</a:t>
            </a:r>
          </a:p>
          <a:p>
            <a:pPr algn="ctr"/>
            <a:r>
              <a:rPr lang="ru-RU" b="1" dirty="0" smtClean="0">
                <a:sym typeface="Wingdings"/>
              </a:rPr>
              <a:t>страхование;</a:t>
            </a:r>
          </a:p>
          <a:p>
            <a:pPr algn="ctr"/>
            <a:r>
              <a:rPr lang="ru-RU" b="1" dirty="0" smtClean="0">
                <a:sym typeface="Wingdings"/>
              </a:rPr>
              <a:t>колебания валютных курсов;</a:t>
            </a:r>
          </a:p>
          <a:p>
            <a:pPr algn="ctr"/>
            <a:r>
              <a:rPr lang="ru-RU" b="1" dirty="0" smtClean="0">
                <a:sym typeface="Wingdings"/>
              </a:rPr>
              <a:t>риск диверсификации (распределение рисков путем расширения видов деятельности, простым языком, «не класть все яйца в одну корзину»);</a:t>
            </a:r>
          </a:p>
          <a:p>
            <a:pPr algn="ctr"/>
            <a:r>
              <a:rPr lang="ru-RU" b="1" dirty="0" smtClean="0">
                <a:sym typeface="Wingdings"/>
              </a:rPr>
              <a:t>инвестиции.</a:t>
            </a:r>
            <a:endParaRPr lang="ru-RU" b="1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09" y="2708920"/>
            <a:ext cx="6866409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42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412776"/>
            <a:ext cx="640871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 smtClean="0"/>
              <a:t>Акцент на финансовом окружении, в котором мы должны уметь действовать и принимать эффективные </a:t>
            </a:r>
            <a:r>
              <a:rPr lang="ru-RU" sz="2400" b="1" dirty="0" smtClean="0"/>
              <a:t>решения</a:t>
            </a:r>
            <a:endParaRPr lang="ru-RU" dirty="0" smtClean="0"/>
          </a:p>
          <a:p>
            <a:pPr algn="ctr"/>
            <a:r>
              <a:rPr lang="ru-RU" dirty="0" smtClean="0">
                <a:sym typeface="Wingdings"/>
              </a:rPr>
              <a:t></a:t>
            </a:r>
            <a:r>
              <a:rPr lang="ru-RU" b="1" dirty="0" smtClean="0">
                <a:sym typeface="Wingdings"/>
              </a:rPr>
              <a:t>финансовые рынки;</a:t>
            </a:r>
          </a:p>
          <a:p>
            <a:pPr algn="ctr"/>
            <a:r>
              <a:rPr lang="ru-RU" b="1" dirty="0" smtClean="0">
                <a:sym typeface="Wingdings"/>
              </a:rPr>
              <a:t>налоги;</a:t>
            </a:r>
          </a:p>
          <a:p>
            <a:pPr algn="ctr"/>
            <a:r>
              <a:rPr lang="ru-RU" b="1" dirty="0" smtClean="0">
                <a:sym typeface="Wingdings"/>
              </a:rPr>
              <a:t>выгоды;</a:t>
            </a:r>
          </a:p>
          <a:p>
            <a:pPr algn="ctr"/>
            <a:r>
              <a:rPr lang="ru-RU" b="1" dirty="0" smtClean="0">
                <a:sym typeface="Wingdings"/>
              </a:rPr>
              <a:t>цены;</a:t>
            </a:r>
          </a:p>
          <a:p>
            <a:pPr algn="ctr"/>
            <a:r>
              <a:rPr lang="ru-RU" b="1" dirty="0" smtClean="0">
                <a:sym typeface="Wingdings"/>
              </a:rPr>
              <a:t>информационные ресурсы;</a:t>
            </a:r>
          </a:p>
          <a:p>
            <a:pPr algn="ctr"/>
            <a:r>
              <a:rPr lang="ru-RU" b="1" dirty="0" smtClean="0">
                <a:sym typeface="Wingdings"/>
              </a:rPr>
              <a:t>правовое регулирование ряда вопросов.</a:t>
            </a:r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6618312" cy="40096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49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9720" y="1124744"/>
            <a:ext cx="68407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Основы финансовой грамотности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 smtClean="0">
                <a:sym typeface="Wingdings"/>
              </a:rPr>
              <a:t></a:t>
            </a:r>
            <a:r>
              <a:rPr lang="ru-RU" b="1" dirty="0" smtClean="0">
                <a:sym typeface="Wingdings"/>
              </a:rPr>
              <a:t>правильный подход к деньгам;</a:t>
            </a:r>
          </a:p>
          <a:p>
            <a:pPr algn="ctr"/>
            <a:r>
              <a:rPr lang="ru-RU" b="1" dirty="0" smtClean="0">
                <a:sym typeface="Wingdings"/>
              </a:rPr>
              <a:t>необходимо освоить планирование и учёт личных финансов;</a:t>
            </a:r>
          </a:p>
          <a:p>
            <a:pPr algn="ctr"/>
            <a:r>
              <a:rPr lang="ru-RU" b="1" dirty="0" smtClean="0">
                <a:sym typeface="Wingdings"/>
              </a:rPr>
              <a:t>взаимоотношение человека с банками;</a:t>
            </a:r>
          </a:p>
          <a:p>
            <a:pPr algn="ctr"/>
            <a:r>
              <a:rPr lang="ru-RU" b="1" dirty="0" smtClean="0">
                <a:sym typeface="Wingdings"/>
              </a:rPr>
              <a:t>возможность не только активного дохода (заработная плата), но </a:t>
            </a:r>
            <a:r>
              <a:rPr lang="ru-RU" b="1" dirty="0">
                <a:sym typeface="Wingdings"/>
              </a:rPr>
              <a:t>и пассивного </a:t>
            </a:r>
            <a:r>
              <a:rPr lang="ru-RU" b="1" dirty="0" smtClean="0">
                <a:sym typeface="Wingdings"/>
              </a:rPr>
              <a:t>(проценты </a:t>
            </a:r>
            <a:r>
              <a:rPr lang="ru-RU" b="1" dirty="0">
                <a:sym typeface="Wingdings"/>
              </a:rPr>
              <a:t>на вклады, </a:t>
            </a:r>
            <a:r>
              <a:rPr lang="ru-RU" b="1" dirty="0" smtClean="0">
                <a:sym typeface="Wingdings"/>
              </a:rPr>
              <a:t>дивиденды и др.);</a:t>
            </a:r>
          </a:p>
          <a:p>
            <a:pPr algn="ctr"/>
            <a:r>
              <a:rPr lang="ru-RU" b="1" dirty="0" smtClean="0">
                <a:sym typeface="Wingdings"/>
              </a:rPr>
              <a:t>инвестиции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70" y="2492896"/>
            <a:ext cx="7134280" cy="4245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74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 t="31210" r="5303" b="8174"/>
          <a:stretch/>
        </p:blipFill>
        <p:spPr bwMode="auto">
          <a:xfrm>
            <a:off x="1763688" y="3212976"/>
            <a:ext cx="7200799" cy="3646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303378"/>
            <a:ext cx="58326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Виды банковских карт </a:t>
            </a:r>
            <a:endParaRPr lang="ru-RU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41977" r="8124" b="2831"/>
          <a:stretch/>
        </p:blipFill>
        <p:spPr bwMode="auto">
          <a:xfrm>
            <a:off x="2627784" y="1217777"/>
            <a:ext cx="5400942" cy="187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9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24593" r="5142" b="8874"/>
          <a:stretch/>
        </p:blipFill>
        <p:spPr bwMode="auto">
          <a:xfrm>
            <a:off x="2051720" y="1327852"/>
            <a:ext cx="6696744" cy="51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307504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Дебетовая карта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5839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24480" r="4778" b="12635"/>
          <a:stretch/>
        </p:blipFill>
        <p:spPr bwMode="auto">
          <a:xfrm>
            <a:off x="1907704" y="1162957"/>
            <a:ext cx="6912768" cy="471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1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235496"/>
            <a:ext cx="38884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Кредитная карта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6173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" y="23195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24072" r="4818" b="7426"/>
          <a:stretch/>
        </p:blipFill>
        <p:spPr bwMode="auto">
          <a:xfrm>
            <a:off x="2051720" y="1340768"/>
            <a:ext cx="67687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3838" y="238701"/>
            <a:ext cx="61206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Отличия между дебетовой и кредитной картами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7629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23" y="13061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25662" r="4778" b="6701"/>
          <a:stretch/>
        </p:blipFill>
        <p:spPr bwMode="auto">
          <a:xfrm>
            <a:off x="1818478" y="1215204"/>
            <a:ext cx="67687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97259"/>
            <a:ext cx="676875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Плюсы и минусы использования банковских карт </a:t>
            </a:r>
            <a:endParaRPr lang="ru-RU" sz="28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212977"/>
            <a:ext cx="4608513" cy="3456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82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1484784"/>
            <a:ext cx="58326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Не важно сколько у нас денег, важно как мы их расходуем!</a:t>
            </a:r>
            <a:endParaRPr lang="ru-RU" sz="44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1" y="3401566"/>
            <a:ext cx="7267579" cy="36046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79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3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5040" r="4248" b="4971"/>
          <a:stretch/>
        </p:blipFill>
        <p:spPr bwMode="auto">
          <a:xfrm>
            <a:off x="2684496" y="1700808"/>
            <a:ext cx="5571858" cy="287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446957"/>
            <a:ext cx="63367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 сегодняшний день основные виды пластиковых банковских карт выпускают следующие платёжные системы:</a:t>
            </a:r>
            <a:endParaRPr lang="ru-RU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77231" r="1665" b="5030"/>
          <a:stretch/>
        </p:blipFill>
        <p:spPr bwMode="auto">
          <a:xfrm>
            <a:off x="4427984" y="5016381"/>
            <a:ext cx="2435552" cy="103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50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48680"/>
            <a:ext cx="6624736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	</a:t>
            </a:r>
            <a:r>
              <a:rPr lang="ru-RU" sz="2800" dirty="0" smtClean="0"/>
              <a:t>Хотите, чтобы ваша финансовая грамотность всегда была на высоте?</a:t>
            </a:r>
          </a:p>
          <a:p>
            <a:pPr algn="ctr"/>
            <a:r>
              <a:rPr lang="ru-RU" sz="2800" dirty="0" smtClean="0"/>
              <a:t>Чтобы семейный бюджет использовался рационально, а личные финансы прирастали и приносили доход?</a:t>
            </a:r>
          </a:p>
          <a:p>
            <a:pPr algn="ctr"/>
            <a:r>
              <a:rPr lang="ru-RU" sz="2800" dirty="0" smtClean="0"/>
              <a:t>                 Давайте учиться вести эффективное управление личными финансами вместе!</a:t>
            </a:r>
          </a:p>
          <a:p>
            <a:pPr algn="ctr"/>
            <a:endParaRPr lang="ru-RU" sz="2800" dirty="0" smtClean="0"/>
          </a:p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2046137" y="3063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2051720" y="11967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2123728" y="28529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07" y="3717032"/>
            <a:ext cx="5051085" cy="31409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71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0"/>
            <a:ext cx="69127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Образ финансово грамотного человека</a:t>
            </a:r>
            <a:endParaRPr lang="ru-RU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6" t="21826" r="26606"/>
          <a:stretch/>
        </p:blipFill>
        <p:spPr bwMode="auto">
          <a:xfrm>
            <a:off x="1871664" y="620688"/>
            <a:ext cx="7020816" cy="60486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0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1559" r="5123" b="23676"/>
          <a:stretch/>
        </p:blipFill>
        <p:spPr bwMode="auto">
          <a:xfrm>
            <a:off x="1877296" y="1109402"/>
            <a:ext cx="7092825" cy="316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0439" y="188640"/>
            <a:ext cx="54726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Что такое финансовая грамотность?</a:t>
            </a:r>
            <a:endParaRPr lang="ru-RU" sz="28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10468" r="15047" b="20374"/>
          <a:stretch/>
        </p:blipFill>
        <p:spPr bwMode="auto">
          <a:xfrm>
            <a:off x="2483768" y="3717032"/>
            <a:ext cx="5472608" cy="33999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9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9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332656"/>
            <a:ext cx="5976664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/>
              <a:t>Финансовая грамотность </a:t>
            </a:r>
            <a:r>
              <a:rPr lang="ru-RU" sz="2000" dirty="0" smtClean="0"/>
              <a:t>включает:</a:t>
            </a:r>
          </a:p>
          <a:p>
            <a:pPr marL="285750" indent="-285750" algn="just">
              <a:buFont typeface="Wingdings"/>
              <a:buChar char="ü"/>
            </a:pPr>
            <a:r>
              <a:rPr lang="ru-RU" sz="2000" dirty="0" smtClean="0">
                <a:sym typeface="Wingdings"/>
              </a:rPr>
              <a:t>Знание финансовых продуктов;</a:t>
            </a:r>
          </a:p>
          <a:p>
            <a:pPr marL="285750" indent="-285750" algn="just">
              <a:buFont typeface="Wingdings"/>
              <a:buChar char="ü"/>
            </a:pPr>
            <a:r>
              <a:rPr lang="ru-RU" sz="2000" dirty="0" smtClean="0"/>
              <a:t>Понимание финансовых понятий;</a:t>
            </a:r>
          </a:p>
          <a:p>
            <a:pPr marL="285750" indent="-285750" algn="just">
              <a:buFont typeface="Wingdings"/>
              <a:buChar char="ü"/>
            </a:pPr>
            <a:r>
              <a:rPr lang="ru-RU" sz="2000" dirty="0" smtClean="0"/>
              <a:t>Умения, мотивацию и уверенность в применении данного знания и понимания;</a:t>
            </a:r>
          </a:p>
          <a:p>
            <a:pPr marL="285750" indent="-285750" algn="just">
              <a:buFont typeface="Wingdings"/>
              <a:buChar char="ü"/>
            </a:pPr>
            <a:r>
              <a:rPr lang="ru-RU" sz="2000" dirty="0" smtClean="0"/>
              <a:t>Способность принимать эффективные решения в различных финансовых контекстах, направленные на рост финансового благополучия личности и семьи.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3429000"/>
            <a:ext cx="6300700" cy="3441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4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113" y="620688"/>
            <a:ext cx="5040560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… знание финансовых продуктов 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Под такими продуктами понимаются:</a:t>
            </a:r>
          </a:p>
          <a:p>
            <a:pPr marL="285750" indent="-285750" algn="ctr">
              <a:buFont typeface="Wingdings"/>
              <a:buChar char="!"/>
            </a:pPr>
            <a:r>
              <a:rPr lang="ru-RU" sz="2000" b="1" dirty="0" smtClean="0">
                <a:sym typeface="Wingdings"/>
              </a:rPr>
              <a:t>банковские</a:t>
            </a:r>
            <a:r>
              <a:rPr lang="ru-RU" sz="2000" b="1" dirty="0" smtClean="0">
                <a:sym typeface="Wingdings"/>
              </a:rPr>
              <a:t> </a:t>
            </a:r>
            <a:r>
              <a:rPr lang="ru-RU" sz="2000" b="1" dirty="0" smtClean="0">
                <a:sym typeface="Wingdings"/>
              </a:rPr>
              <a:t>карты;</a:t>
            </a:r>
          </a:p>
          <a:p>
            <a:pPr marL="285750" indent="-285750" algn="ctr">
              <a:buFont typeface="Wingdings"/>
              <a:buChar char="!"/>
            </a:pPr>
            <a:r>
              <a:rPr lang="ru-RU" sz="2000" b="1" dirty="0">
                <a:sym typeface="Wingdings"/>
              </a:rPr>
              <a:t>ч</a:t>
            </a:r>
            <a:r>
              <a:rPr lang="ru-RU" sz="2000" b="1" dirty="0" smtClean="0">
                <a:sym typeface="Wingdings"/>
              </a:rPr>
              <a:t>еки;</a:t>
            </a:r>
          </a:p>
          <a:p>
            <a:pPr marL="285750" indent="-285750" algn="ctr">
              <a:buFont typeface="Wingdings"/>
              <a:buChar char="!"/>
            </a:pPr>
            <a:r>
              <a:rPr lang="ru-RU" sz="2000" b="1" dirty="0">
                <a:sym typeface="Wingdings"/>
              </a:rPr>
              <a:t>б</a:t>
            </a:r>
            <a:r>
              <a:rPr lang="ru-RU" sz="2000" b="1" dirty="0" smtClean="0">
                <a:sym typeface="Wingdings"/>
              </a:rPr>
              <a:t>анковский счёт;</a:t>
            </a:r>
          </a:p>
          <a:p>
            <a:pPr marL="285750" indent="-285750" algn="ctr">
              <a:buFont typeface="Wingdings"/>
              <a:buChar char="!"/>
            </a:pPr>
            <a:r>
              <a:rPr lang="ru-RU" sz="2000" b="1" dirty="0">
                <a:sym typeface="Wingdings"/>
              </a:rPr>
              <a:t>с</a:t>
            </a:r>
            <a:r>
              <a:rPr lang="ru-RU" sz="2000" b="1" dirty="0" smtClean="0">
                <a:sym typeface="Wingdings"/>
              </a:rPr>
              <a:t>траховка;</a:t>
            </a:r>
          </a:p>
          <a:p>
            <a:pPr marL="285750" indent="-285750" algn="ctr">
              <a:buFont typeface="Wingdings"/>
              <a:buChar char="!"/>
            </a:pPr>
            <a:r>
              <a:rPr lang="ru-RU" sz="2000" b="1" dirty="0">
                <a:sym typeface="Wingdings"/>
              </a:rPr>
              <a:t>п</a:t>
            </a:r>
            <a:r>
              <a:rPr lang="ru-RU" sz="2000" b="1" dirty="0" smtClean="0">
                <a:sym typeface="Wingdings"/>
              </a:rPr>
              <a:t>енсия.</a:t>
            </a:r>
            <a:endParaRPr lang="ru-RU" sz="2000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46" y="3140968"/>
            <a:ext cx="5754216" cy="36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25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8095" y="1988840"/>
            <a:ext cx="709361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… понимание финансовых понятий</a:t>
            </a:r>
          </a:p>
          <a:p>
            <a:pPr algn="ctr"/>
            <a:endParaRPr lang="ru-RU" b="1" dirty="0"/>
          </a:p>
          <a:p>
            <a:pPr algn="ctr"/>
            <a:r>
              <a:rPr lang="ru-RU" sz="2000" b="1" dirty="0" smtClean="0"/>
              <a:t>Знание понятий формирует представление об экономической среде, в которой живёт человек и его семья</a:t>
            </a:r>
          </a:p>
          <a:p>
            <a:pPr algn="ctr"/>
            <a:r>
              <a:rPr lang="ru-RU" sz="2000" b="1" dirty="0" smtClean="0">
                <a:sym typeface="Wingdings"/>
              </a:rPr>
              <a:t>интерес;</a:t>
            </a:r>
          </a:p>
          <a:p>
            <a:pPr algn="ctr"/>
            <a:r>
              <a:rPr lang="ru-RU" sz="2000" b="1" dirty="0" smtClean="0">
                <a:sym typeface="Wingdings"/>
              </a:rPr>
              <a:t>деньги;</a:t>
            </a:r>
          </a:p>
          <a:p>
            <a:pPr algn="ctr"/>
            <a:r>
              <a:rPr lang="ru-RU" sz="2000" b="1" dirty="0" smtClean="0">
                <a:sym typeface="Wingdings"/>
              </a:rPr>
              <a:t>накопления;</a:t>
            </a:r>
          </a:p>
          <a:p>
            <a:pPr algn="ctr"/>
            <a:r>
              <a:rPr lang="ru-RU" sz="2000" b="1" dirty="0" smtClean="0">
                <a:sym typeface="Wingdings"/>
              </a:rPr>
              <a:t>права покупателей;</a:t>
            </a:r>
          </a:p>
          <a:p>
            <a:pPr algn="ctr"/>
            <a:r>
              <a:rPr lang="ru-RU" sz="2000" b="1" dirty="0" smtClean="0">
                <a:sym typeface="Wingdings"/>
              </a:rPr>
              <a:t>инфляция;</a:t>
            </a:r>
          </a:p>
          <a:p>
            <a:pPr algn="ctr"/>
            <a:r>
              <a:rPr lang="ru-RU" sz="2000" b="1" dirty="0" smtClean="0">
                <a:sym typeface="Wingdings"/>
              </a:rPr>
              <a:t>доход;</a:t>
            </a:r>
          </a:p>
          <a:p>
            <a:pPr algn="ctr"/>
            <a:r>
              <a:rPr lang="ru-RU" sz="2000" b="1" dirty="0" smtClean="0">
                <a:sym typeface="Wingdings"/>
              </a:rPr>
              <a:t>риск.</a:t>
            </a:r>
            <a:endParaRPr lang="ru-RU" sz="2000" b="1" dirty="0" smtClean="0"/>
          </a:p>
          <a:p>
            <a:pPr algn="ctr"/>
            <a:endParaRPr lang="ru-RU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68" y="3933056"/>
            <a:ext cx="6363072" cy="3024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8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1"/>
            <a:ext cx="187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340768"/>
            <a:ext cx="55446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…</a:t>
            </a:r>
            <a:r>
              <a:rPr lang="ru-RU" sz="2800" b="1" dirty="0" smtClean="0"/>
              <a:t>умения, </a:t>
            </a:r>
            <a:r>
              <a:rPr lang="ru-RU" sz="2800" b="1" dirty="0" smtClean="0"/>
              <a:t>мотивация </a:t>
            </a:r>
            <a:r>
              <a:rPr lang="ru-RU" sz="2800" b="1" dirty="0" smtClean="0"/>
              <a:t>и уверенность в применении данного знания и </a:t>
            </a:r>
            <a:r>
              <a:rPr lang="ru-RU" sz="2800" b="1" dirty="0" smtClean="0"/>
              <a:t>понимания</a:t>
            </a:r>
            <a:endParaRPr lang="ru-RU" b="1" dirty="0"/>
          </a:p>
          <a:p>
            <a:pPr algn="ctr"/>
            <a:r>
              <a:rPr lang="ru-RU" b="1" dirty="0" smtClean="0">
                <a:sym typeface="Wingdings"/>
              </a:rPr>
              <a:t></a:t>
            </a:r>
            <a:r>
              <a:rPr lang="ru-RU" sz="2000" b="1" dirty="0" smtClean="0">
                <a:sym typeface="Wingdings"/>
              </a:rPr>
              <a:t>оценка информации;</a:t>
            </a:r>
          </a:p>
          <a:p>
            <a:pPr algn="ctr"/>
            <a:r>
              <a:rPr lang="ru-RU" sz="2000" b="1" dirty="0" smtClean="0">
                <a:sym typeface="Wingdings"/>
              </a:rPr>
              <a:t>вычисление процентов;</a:t>
            </a:r>
          </a:p>
          <a:p>
            <a:pPr algn="ctr"/>
            <a:r>
              <a:rPr lang="ru-RU" sz="2000" b="1" dirty="0" smtClean="0">
                <a:sym typeface="Wingdings"/>
              </a:rPr>
              <a:t>перевод одной валюты в другую;</a:t>
            </a:r>
          </a:p>
          <a:p>
            <a:pPr algn="ctr"/>
            <a:r>
              <a:rPr lang="ru-RU" sz="2000" b="1" dirty="0" smtClean="0">
                <a:sym typeface="Wingdings"/>
              </a:rPr>
              <a:t>анализ текста договора.</a:t>
            </a:r>
          </a:p>
          <a:p>
            <a:pPr algn="ctr"/>
            <a:endParaRPr lang="ru-RU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5544616" cy="43899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8633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396</Words>
  <Application>Microsoft Office PowerPoint</Application>
  <PresentationFormat>Экран (4:3)</PresentationFormat>
  <Paragraphs>78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Школа финансовой грамотности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УФАГЯМР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финансовой грамотности</dc:title>
  <dc:creator>Самарина О.В.</dc:creator>
  <cp:lastModifiedBy>Самарина О.В.</cp:lastModifiedBy>
  <cp:revision>22</cp:revision>
  <dcterms:created xsi:type="dcterms:W3CDTF">2018-04-19T10:58:24Z</dcterms:created>
  <dcterms:modified xsi:type="dcterms:W3CDTF">2018-04-20T11:16:03Z</dcterms:modified>
</cp:coreProperties>
</file>